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roxima Nova"/>
      <p:regular r:id="rId18"/>
      <p:bold r:id="rId19"/>
      <p:italic r:id="rId20"/>
      <p:boldItalic r:id="rId21"/>
    </p:embeddedFont>
    <p:embeddedFont>
      <p:font typeface="Alfa Slab On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11" Type="http://schemas.openxmlformats.org/officeDocument/2006/relationships/slide" Target="slides/slide6.xml"/><Relationship Id="rId22" Type="http://schemas.openxmlformats.org/officeDocument/2006/relationships/font" Target="fonts/AlfaSlabOne-regular.fntdata"/><Relationship Id="rId10" Type="http://schemas.openxmlformats.org/officeDocument/2006/relationships/slide" Target="slides/slide5.xml"/><Relationship Id="rId21"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bold.fntdata"/><Relationship Id="rId6" Type="http://schemas.openxmlformats.org/officeDocument/2006/relationships/slide" Target="slides/slide1.xml"/><Relationship Id="rId18"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950d4e17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950d4e17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950d4e17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950d4e17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950d4e17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950d4e17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f950d4e17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f950d4e17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950d4e17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f950d4e17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950d4e17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950d4e17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950d4e17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950d4e17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950d4e17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950d4e17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950d4e17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950d4e17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950d4e17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950d4e17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950d4e17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950d4e17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eveloper.android.com/studio" TargetMode="External"/><Relationship Id="rId4" Type="http://schemas.openxmlformats.org/officeDocument/2006/relationships/hyperlink" Target="https://developer.android.com/studio/install.html?pkg=stud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ToDo App</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Justin Rebollar</a:t>
            </a:r>
            <a:endParaRPr/>
          </a:p>
          <a:p>
            <a:pPr indent="0" lvl="0" marL="0" rtl="0" algn="ctr">
              <a:spcBef>
                <a:spcPts val="0"/>
              </a:spcBef>
              <a:spcAft>
                <a:spcPts val="0"/>
              </a:spcAft>
              <a:buNone/>
            </a:pPr>
            <a:r>
              <a:rPr lang="en"/>
              <a:t>For CodePath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onClick()</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onclick attribute must be public, return void, and define a view as its only parameter. </a:t>
            </a:r>
            <a:endParaRPr/>
          </a:p>
          <a:p>
            <a:pPr indent="-342900" lvl="0" marL="457200" rtl="0" algn="l">
              <a:spcBef>
                <a:spcPts val="0"/>
              </a:spcBef>
              <a:spcAft>
                <a:spcPts val="0"/>
              </a:spcAft>
              <a:buSzPts val="1800"/>
              <a:buChar char="●"/>
            </a:pPr>
            <a:r>
              <a:rPr lang="en"/>
              <a:t>The onClick attribute will communicate button presses on your android app.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Intents</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202124"/>
                </a:solidFill>
                <a:highlight>
                  <a:srgbClr val="FFFFFF"/>
                </a:highlight>
              </a:rPr>
              <a:t>An </a:t>
            </a:r>
            <a:r>
              <a:rPr lang="en">
                <a:solidFill>
                  <a:srgbClr val="202124"/>
                </a:solidFill>
              </a:rPr>
              <a:t>Intent</a:t>
            </a:r>
            <a:r>
              <a:rPr lang="en">
                <a:solidFill>
                  <a:srgbClr val="202124"/>
                </a:solidFill>
                <a:highlight>
                  <a:srgbClr val="FFFFFF"/>
                </a:highlight>
              </a:rPr>
              <a:t> is a messaging object you can use to request an action from another app component. Although intents facilitate communication between components in several ways, there are three fundamental use cases: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setup!</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Download and Install Android Studio</a:t>
            </a:r>
            <a:endParaRPr/>
          </a:p>
          <a:p>
            <a:pPr indent="-317500" lvl="1" marL="914400" rtl="0" algn="l">
              <a:spcBef>
                <a:spcPts val="0"/>
              </a:spcBef>
              <a:spcAft>
                <a:spcPts val="0"/>
              </a:spcAft>
              <a:buSzPts val="1400"/>
              <a:buChar char="○"/>
            </a:pPr>
            <a:r>
              <a:rPr lang="en"/>
              <a:t>Download link: </a:t>
            </a:r>
            <a:r>
              <a:rPr lang="en" u="sng">
                <a:solidFill>
                  <a:srgbClr val="0097A7"/>
                </a:solidFill>
                <a:hlinkClick r:id="rId3">
                  <a:extLst>
                    <a:ext uri="{A12FA001-AC4F-418D-AE19-62706E023703}">
                      <ahyp:hlinkClr val="tx"/>
                    </a:ext>
                  </a:extLst>
                </a:hlinkClick>
              </a:rPr>
              <a:t>https://developer.android.com/studio</a:t>
            </a:r>
            <a:endParaRPr/>
          </a:p>
          <a:p>
            <a:pPr indent="-317500" lvl="1" marL="914400" rtl="0" algn="l">
              <a:spcBef>
                <a:spcPts val="0"/>
              </a:spcBef>
              <a:spcAft>
                <a:spcPts val="0"/>
              </a:spcAft>
              <a:buSzPts val="1400"/>
              <a:buChar char="○"/>
            </a:pPr>
            <a:r>
              <a:rPr lang="en"/>
              <a:t>Instructions: </a:t>
            </a:r>
            <a:r>
              <a:rPr lang="en" u="sng">
                <a:solidFill>
                  <a:srgbClr val="0097A7"/>
                </a:solidFill>
                <a:hlinkClick r:id="rId4">
                  <a:extLst>
                    <a:ext uri="{A12FA001-AC4F-418D-AE19-62706E023703}">
                      <ahyp:hlinkClr val="tx"/>
                    </a:ext>
                  </a:extLst>
                </a:hlinkClick>
              </a:rPr>
              <a:t>https://developer.android.com/studio/install.html?pkg=studio</a:t>
            </a:r>
            <a:endParaRPr/>
          </a:p>
          <a:p>
            <a:pPr indent="-342900" lvl="0" marL="457200" rtl="0" algn="l">
              <a:spcBef>
                <a:spcPts val="0"/>
              </a:spcBef>
              <a:spcAft>
                <a:spcPts val="0"/>
              </a:spcAft>
              <a:buSzPts val="1800"/>
              <a:buChar char="●"/>
            </a:pPr>
            <a:r>
              <a:rPr lang="en"/>
              <a:t>Refresh git knowledge</a:t>
            </a:r>
            <a:endParaRPr/>
          </a:p>
          <a:p>
            <a:pPr indent="-317500" lvl="1" marL="914400" rtl="0" algn="l">
              <a:spcBef>
                <a:spcPts val="0"/>
              </a:spcBef>
              <a:spcAft>
                <a:spcPts val="0"/>
              </a:spcAft>
              <a:buSzPts val="1400"/>
              <a:buChar char="○"/>
            </a:pPr>
            <a:r>
              <a:rPr lang="en"/>
              <a:t>https://guides.github.com/introduction/git-handbook/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6318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Creating a virtual device</a:t>
            </a:r>
            <a:endParaRPr/>
          </a:p>
        </p:txBody>
      </p:sp>
      <p:sp>
        <p:nvSpPr>
          <p:cNvPr id="69" name="Google Shape;69;p15"/>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Once you open your Android Studio, in your project, go ahead and click on the AVD manager. </a:t>
            </a:r>
            <a:endParaRPr/>
          </a:p>
          <a:p>
            <a:pPr indent="-304800" lvl="0" marL="457200" rtl="0" algn="l">
              <a:spcBef>
                <a:spcPts val="0"/>
              </a:spcBef>
              <a:spcAft>
                <a:spcPts val="0"/>
              </a:spcAft>
              <a:buSzPts val="1200"/>
              <a:buChar char="●"/>
            </a:pPr>
            <a:r>
              <a:rPr lang="en"/>
              <a:t>Once in the AVD manager select create virtual device</a:t>
            </a:r>
            <a:endParaRPr/>
          </a:p>
          <a:p>
            <a:pPr indent="-304800" lvl="0" marL="457200" rtl="0" algn="l">
              <a:spcBef>
                <a:spcPts val="0"/>
              </a:spcBef>
              <a:spcAft>
                <a:spcPts val="0"/>
              </a:spcAft>
              <a:buSzPts val="1200"/>
              <a:buChar char="●"/>
            </a:pPr>
            <a:r>
              <a:rPr lang="en"/>
              <a:t>Go ahead and select your the device you would like as long as it comes </a:t>
            </a:r>
            <a:r>
              <a:rPr lang="en"/>
              <a:t>equipped</a:t>
            </a:r>
            <a:r>
              <a:rPr lang="en"/>
              <a:t> with API 29. </a:t>
            </a:r>
            <a:endParaRPr/>
          </a:p>
          <a:p>
            <a:pPr indent="-304800" lvl="0" marL="457200" rtl="0" algn="l">
              <a:spcBef>
                <a:spcPts val="0"/>
              </a:spcBef>
              <a:spcAft>
                <a:spcPts val="0"/>
              </a:spcAft>
              <a:buSzPts val="1200"/>
              <a:buChar char="●"/>
            </a:pPr>
            <a:r>
              <a:rPr lang="en"/>
              <a:t>API 29 is needed as it </a:t>
            </a:r>
            <a:r>
              <a:rPr lang="en"/>
              <a:t>is what a majority of android devices support!</a:t>
            </a:r>
            <a:endParaRPr/>
          </a:p>
          <a:p>
            <a:pPr indent="-304800" lvl="0" marL="457200" rtl="0" algn="l">
              <a:spcBef>
                <a:spcPts val="0"/>
              </a:spcBef>
              <a:spcAft>
                <a:spcPts val="0"/>
              </a:spcAft>
              <a:buSzPts val="1200"/>
              <a:buChar char="●"/>
            </a:pPr>
            <a:r>
              <a:rPr lang="en"/>
              <a:t>Go ahead and click download!</a:t>
            </a:r>
            <a:endParaRPr/>
          </a:p>
        </p:txBody>
      </p:sp>
      <p:pic>
        <p:nvPicPr>
          <p:cNvPr id="70" name="Google Shape;70;p15"/>
          <p:cNvPicPr preferRelativeResize="0"/>
          <p:nvPr/>
        </p:nvPicPr>
        <p:blipFill>
          <a:blip r:embed="rId3">
            <a:alphaModFix/>
          </a:blip>
          <a:stretch>
            <a:fillRect/>
          </a:stretch>
        </p:blipFill>
        <p:spPr>
          <a:xfrm>
            <a:off x="3276700" y="977100"/>
            <a:ext cx="5719501" cy="31892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You’re done setting up your Android Studio!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6318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Setting up your project</a:t>
            </a:r>
            <a:endParaRPr/>
          </a:p>
        </p:txBody>
      </p:sp>
      <p:sp>
        <p:nvSpPr>
          <p:cNvPr id="81" name="Google Shape;81;p1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Select new activity</a:t>
            </a:r>
            <a:endParaRPr/>
          </a:p>
          <a:p>
            <a:pPr indent="-304800" lvl="0" marL="457200" rtl="0" algn="l">
              <a:spcBef>
                <a:spcPts val="0"/>
              </a:spcBef>
              <a:spcAft>
                <a:spcPts val="0"/>
              </a:spcAft>
              <a:buSzPts val="1200"/>
              <a:buChar char="●"/>
            </a:pPr>
            <a:r>
              <a:rPr lang="en"/>
              <a:t>Empty </a:t>
            </a:r>
            <a:r>
              <a:rPr lang="en"/>
              <a:t>activity</a:t>
            </a:r>
            <a:endParaRPr/>
          </a:p>
          <a:p>
            <a:pPr indent="-304800" lvl="0" marL="457200" rtl="0" algn="l">
              <a:spcBef>
                <a:spcPts val="0"/>
              </a:spcBef>
              <a:spcAft>
                <a:spcPts val="0"/>
              </a:spcAft>
              <a:buSzPts val="1200"/>
              <a:buChar char="●"/>
            </a:pPr>
            <a:r>
              <a:rPr lang="en"/>
              <a:t>Go ahead and name your project and leave all </a:t>
            </a:r>
            <a:r>
              <a:rPr lang="en"/>
              <a:t>other</a:t>
            </a:r>
            <a:r>
              <a:rPr lang="en"/>
              <a:t> options as default</a:t>
            </a:r>
            <a:endParaRPr/>
          </a:p>
        </p:txBody>
      </p:sp>
      <p:pic>
        <p:nvPicPr>
          <p:cNvPr id="82" name="Google Shape;82;p17"/>
          <p:cNvPicPr preferRelativeResize="0"/>
          <p:nvPr/>
        </p:nvPicPr>
        <p:blipFill>
          <a:blip r:embed="rId3">
            <a:alphaModFix/>
          </a:blip>
          <a:stretch>
            <a:fillRect/>
          </a:stretch>
        </p:blipFill>
        <p:spPr>
          <a:xfrm>
            <a:off x="3401200" y="294675"/>
            <a:ext cx="3160435" cy="2277075"/>
          </a:xfrm>
          <a:prstGeom prst="rect">
            <a:avLst/>
          </a:prstGeom>
          <a:noFill/>
          <a:ln>
            <a:noFill/>
          </a:ln>
        </p:spPr>
      </p:pic>
      <p:pic>
        <p:nvPicPr>
          <p:cNvPr id="83" name="Google Shape;83;p17"/>
          <p:cNvPicPr preferRelativeResize="0"/>
          <p:nvPr/>
        </p:nvPicPr>
        <p:blipFill>
          <a:blip r:embed="rId4">
            <a:alphaModFix/>
          </a:blip>
          <a:stretch>
            <a:fillRect/>
          </a:stretch>
        </p:blipFill>
        <p:spPr>
          <a:xfrm>
            <a:off x="4737250" y="2633525"/>
            <a:ext cx="3160426" cy="22770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After watching the walkthroughs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Gradle Build</a:t>
            </a:r>
            <a:endParaRPr/>
          </a:p>
        </p:txBody>
      </p:sp>
      <p:sp>
        <p:nvSpPr>
          <p:cNvPr id="94" name="Google Shape;94;p19"/>
          <p:cNvSpPr txBox="1"/>
          <p:nvPr>
            <p:ph idx="1" type="body"/>
          </p:nvPr>
        </p:nvSpPr>
        <p:spPr>
          <a:xfrm>
            <a:off x="311700" y="1152475"/>
            <a:ext cx="3207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A system that is used to </a:t>
            </a:r>
            <a:r>
              <a:rPr lang="en" sz="1400"/>
              <a:t>automate</a:t>
            </a:r>
            <a:r>
              <a:rPr lang="en" sz="1400"/>
              <a:t> building, testing, </a:t>
            </a:r>
            <a:r>
              <a:rPr lang="en" sz="1400"/>
              <a:t>deployment, etc.</a:t>
            </a:r>
            <a:endParaRPr sz="1400"/>
          </a:p>
          <a:p>
            <a:pPr indent="-317500" lvl="0" marL="457200" rtl="0" algn="l">
              <a:spcBef>
                <a:spcPts val="0"/>
              </a:spcBef>
              <a:spcAft>
                <a:spcPts val="0"/>
              </a:spcAft>
              <a:buSzPts val="1400"/>
              <a:buChar char="●"/>
            </a:pPr>
            <a:r>
              <a:rPr lang="en" sz="1400"/>
              <a:t>Scripts that are implemented to help make your program more efficient</a:t>
            </a:r>
            <a:endParaRPr sz="1400"/>
          </a:p>
          <a:p>
            <a:pPr indent="-317500" lvl="0" marL="457200" rtl="0" algn="l">
              <a:spcBef>
                <a:spcPts val="0"/>
              </a:spcBef>
              <a:spcAft>
                <a:spcPts val="0"/>
              </a:spcAft>
              <a:buSzPts val="1400"/>
              <a:buChar char="●"/>
            </a:pPr>
            <a:r>
              <a:rPr lang="en" sz="1400"/>
              <a:t>Example: Glyde</a:t>
            </a:r>
            <a:endParaRPr sz="1400"/>
          </a:p>
          <a:p>
            <a:pPr indent="-317500" lvl="1" marL="914400" rtl="0" algn="l">
              <a:spcBef>
                <a:spcPts val="0"/>
              </a:spcBef>
              <a:spcAft>
                <a:spcPts val="0"/>
              </a:spcAft>
              <a:buSzPts val="1400"/>
              <a:buChar char="○"/>
            </a:pPr>
            <a:r>
              <a:rPr lang="en"/>
              <a:t>An image displaying framework!</a:t>
            </a:r>
            <a:endParaRPr sz="1400"/>
          </a:p>
        </p:txBody>
      </p:sp>
      <p:pic>
        <p:nvPicPr>
          <p:cNvPr id="95" name="Google Shape;95;p19"/>
          <p:cNvPicPr preferRelativeResize="0"/>
          <p:nvPr/>
        </p:nvPicPr>
        <p:blipFill>
          <a:blip r:embed="rId3">
            <a:alphaModFix/>
          </a:blip>
          <a:stretch>
            <a:fillRect/>
          </a:stretch>
        </p:blipFill>
        <p:spPr>
          <a:xfrm>
            <a:off x="3728295" y="1442988"/>
            <a:ext cx="5221980" cy="2835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Recycler View</a:t>
            </a:r>
            <a:endParaRPr/>
          </a:p>
        </p:txBody>
      </p:sp>
      <p:sp>
        <p:nvSpPr>
          <p:cNvPr id="101" name="Google Shape;101;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1400">
                <a:solidFill>
                  <a:srgbClr val="202124"/>
                </a:solidFill>
                <a:highlight>
                  <a:srgbClr val="FFFFFF"/>
                </a:highlight>
              </a:rPr>
              <a:t>RecyclerView makes it easy to efficiently display large sets of data.</a:t>
            </a:r>
            <a:endParaRPr sz="1400">
              <a:solidFill>
                <a:srgbClr val="202124"/>
              </a:solidFill>
              <a:highlight>
                <a:srgbClr val="FFFFFF"/>
              </a:highlight>
            </a:endParaRPr>
          </a:p>
          <a:p>
            <a:pPr indent="-317500" lvl="0" marL="457200" rtl="0" algn="l">
              <a:spcBef>
                <a:spcPts val="0"/>
              </a:spcBef>
              <a:spcAft>
                <a:spcPts val="0"/>
              </a:spcAft>
              <a:buClr>
                <a:srgbClr val="202124"/>
              </a:buClr>
              <a:buSzPts val="1400"/>
              <a:buChar char="●"/>
            </a:pPr>
            <a:r>
              <a:rPr lang="en" sz="1400">
                <a:solidFill>
                  <a:srgbClr val="202124"/>
                </a:solidFill>
                <a:highlight>
                  <a:srgbClr val="FFFFFF"/>
                </a:highlight>
              </a:rPr>
              <a:t>As the name implies, RecyclerView </a:t>
            </a:r>
            <a:r>
              <a:rPr i="1" lang="en" sz="1400">
                <a:solidFill>
                  <a:srgbClr val="202124"/>
                </a:solidFill>
                <a:highlight>
                  <a:srgbClr val="FFFFFF"/>
                </a:highlight>
              </a:rPr>
              <a:t>recycles</a:t>
            </a:r>
            <a:r>
              <a:rPr lang="en" sz="1400">
                <a:solidFill>
                  <a:srgbClr val="202124"/>
                </a:solidFill>
                <a:highlight>
                  <a:srgbClr val="FFFFFF"/>
                </a:highlight>
              </a:rPr>
              <a:t> those individual elements. When an item scrolls off the screen, RecyclerView doesn't destroy its view. Instead, RecyclerView reuses the view for new items that have scrolled on screen. This reuse vastly improves performance, improving your app's responsiveness and reducing power consumption.</a:t>
            </a:r>
            <a:endParaRPr sz="1400">
              <a:solidFill>
                <a:srgbClr val="202124"/>
              </a:solidFill>
              <a:highlight>
                <a:srgbClr val="FFFFFF"/>
              </a:highlight>
            </a:endParaRPr>
          </a:p>
        </p:txBody>
      </p:sp>
      <p:pic>
        <p:nvPicPr>
          <p:cNvPr descr="Geek On Java: Transition Page Recycler using Animated Recycler View" id="102" name="Google Shape;102;p20"/>
          <p:cNvPicPr preferRelativeResize="0"/>
          <p:nvPr/>
        </p:nvPicPr>
        <p:blipFill>
          <a:blip r:embed="rId3">
            <a:alphaModFix/>
          </a:blip>
          <a:stretch>
            <a:fillRect/>
          </a:stretch>
        </p:blipFill>
        <p:spPr>
          <a:xfrm>
            <a:off x="5079575" y="1492650"/>
            <a:ext cx="3648074" cy="27360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onCreate()</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202124"/>
                </a:solidFill>
                <a:highlight>
                  <a:srgbClr val="FFFFFF"/>
                </a:highlight>
              </a:rPr>
              <a:t>is where you initialize your activity. Most importantly, here you will usually call </a:t>
            </a:r>
            <a:r>
              <a:rPr lang="en">
                <a:solidFill>
                  <a:srgbClr val="202124"/>
                </a:solidFill>
              </a:rPr>
              <a:t>setContentView(int)</a:t>
            </a:r>
            <a:r>
              <a:rPr lang="en">
                <a:solidFill>
                  <a:srgbClr val="202124"/>
                </a:solidFill>
                <a:highlight>
                  <a:srgbClr val="FFFFFF"/>
                </a:highlight>
              </a:rPr>
              <a:t> with a layout resource defining your UI, and using </a:t>
            </a:r>
            <a:r>
              <a:rPr lang="en">
                <a:solidFill>
                  <a:srgbClr val="202124"/>
                </a:solidFill>
              </a:rPr>
              <a:t>findViewById(int)</a:t>
            </a:r>
            <a:r>
              <a:rPr lang="en">
                <a:solidFill>
                  <a:srgbClr val="202124"/>
                </a:solidFill>
                <a:highlight>
                  <a:srgbClr val="FFFFFF"/>
                </a:highlight>
              </a:rPr>
              <a:t> to retrieve the widgets in that UI that you need to interact with programmatically.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